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770" r:id="rId2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FF6B75F8-1B3B-4EAD-968F-5C91B7AA222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04ADB6DE-1AA1-4D79-914F-611756235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IWCE 2023 High Level Architecture – intended to be used as a tool for clients/prospect conversations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5BEFD-36D0-4ADB-B8C8-E885238BDD2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B6BB-E71F-CE39-6D37-FA1C12438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19C08-B4A5-3794-B947-DD77C1D6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B9DE-F8C4-9F52-1D24-A98C5C70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11D6-AA75-778E-17D7-42482394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D497D-1F5E-4DBD-074A-2FE0DB4E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290C-CA20-DAD2-AF2A-F2041A75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122D8-8F97-7963-D29F-FDF0F9889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5203F-0EB9-31BE-7238-ABAFC14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1764-39A1-A946-50F1-18EC1329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36BA-F700-2EFA-E36A-FE038F63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57017-8B21-566C-4FD3-15C62B0F1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6865B-F37B-E59B-CB4E-A1D177128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F200-05C1-D9CE-4875-F5E1B811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6E4EC-F4C8-BC6B-9C06-D8AC4FBC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51ECF-3974-3966-70FA-DC694E47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4109-2A4B-0F3A-D0B7-74C25DBF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D808-02E8-5AEA-D717-718AE28E2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E81E4-92A1-369C-2CB6-10FBC5B7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BE0CC-5FF4-C20F-A64E-6DE29FC4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8540F-8CEF-617B-04B2-A3C2FD8F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1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A184-0620-A496-10C6-2B524E65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A44A1-658F-5BE7-2D13-C86E1E2DD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C6922-049E-C786-AA87-2039704E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7229D-42EF-8CF1-9EF3-A1558339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78DF-D1C9-B9B8-0BF8-D9F12505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1D57-056E-C8DC-B66F-1578220B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4C3F-9536-D04F-1177-50E130DD5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6928E-91A2-262C-821D-6964CDC14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5430A-C970-AE01-A740-84B95A30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66F07-0F45-BAC2-E6AE-0D850C0A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10CB5-AD36-6855-4DDB-1F4B806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23D2-3E94-9A9A-3CE0-4BCF5230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8ED88-A3E0-3C4A-68A6-4BCF51FB7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D6E31-9D10-F94C-F681-A5C4FF2E7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A268A-05AF-EAA2-E268-E7D54C26F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52086-9212-C05A-3806-5D38B499E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F23A8-AFF0-0FE4-3F35-CFD6E7F6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79F82-CB66-F506-021E-B3A000A4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86B99-B420-A74B-45FF-8737BCB5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FE75-B968-8F39-3570-2ED61A97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38A61-9D9B-7B71-B0D4-7B5A1487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24998-E0F2-D0D4-3A4C-69D0518C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19BC3-EAFA-B82A-1649-92B789F5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1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7A4C8-1C68-A968-FE58-613D6898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A1AB5-388E-ED71-B9FD-22A160B6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7F50D-3F0E-63EA-0E06-9A8F4404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8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29BE-571B-B352-B28B-96F73E6D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826F-74C4-D192-D54E-3A645EC4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193D2-195F-B915-EBBD-D0FE0383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023AD-EEA6-9E86-0B85-3F1A588C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13DE4-5900-9126-CC43-9AFA2B71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E5364-5616-F83D-6DA0-CD3AEDE0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D6A1-73FA-D70E-51F6-7FE41AE3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B98A1-16BD-0C31-8F88-E019AEF4C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6E47-5485-77BC-02DF-3EED21B12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BE8B6-1DD5-407C-C0B0-59A56B19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45236-4B4D-1BA7-EDEF-CF435346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4E8CF-260E-679A-1A33-7E235CD0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4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39AB4-0C36-A2CA-3CBB-CA0577A5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D0076-1845-C4E4-2631-813C46286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DA7AE-1489-D22B-7EC5-EA05FEF31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A17E-4FCF-4CE2-953F-29E66BCB00C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2EA82-59B6-BE10-3896-4A8D7CADD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6E2EF-595D-738D-3442-138BB5B1B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9F43-9FDF-4255-8FD2-290874E1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54C920F-B3B8-47B3-93B7-DDF2C0A5F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88" y="3484656"/>
            <a:ext cx="544928" cy="405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99CE4-E131-442F-B29D-2E0DA025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0061"/>
            <a:ext cx="12191999" cy="71750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Catalyst Demonstration System Architecture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0F41C9-3FF2-43B3-9D30-A37980B8D957}"/>
              </a:ext>
            </a:extLst>
          </p:cNvPr>
          <p:cNvCxnSpPr>
            <a:cxnSpLocks/>
            <a:stCxn id="41" idx="36"/>
            <a:endCxn id="47" idx="3"/>
          </p:cNvCxnSpPr>
          <p:nvPr/>
        </p:nvCxnSpPr>
        <p:spPr>
          <a:xfrm flipH="1">
            <a:off x="2787744" y="3877472"/>
            <a:ext cx="2215782" cy="126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CBD3DB-73F3-43C3-ABC2-596BD048A24A}"/>
              </a:ext>
            </a:extLst>
          </p:cNvPr>
          <p:cNvCxnSpPr>
            <a:cxnSpLocks/>
          </p:cNvCxnSpPr>
          <p:nvPr/>
        </p:nvCxnSpPr>
        <p:spPr>
          <a:xfrm>
            <a:off x="5605937" y="2461349"/>
            <a:ext cx="1019" cy="750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601E83-A09F-4EE2-A372-70ACCE762A03}"/>
              </a:ext>
            </a:extLst>
          </p:cNvPr>
          <p:cNvGrpSpPr/>
          <p:nvPr/>
        </p:nvGrpSpPr>
        <p:grpSpPr>
          <a:xfrm>
            <a:off x="4687910" y="1046957"/>
            <a:ext cx="2009827" cy="1527015"/>
            <a:chOff x="3193527" y="1593959"/>
            <a:chExt cx="1733736" cy="13402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C2ADA6-7990-4B50-A99C-3923723A1D5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699" y="1974059"/>
              <a:ext cx="1606564" cy="960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36">
              <a:extLst>
                <a:ext uri="{FF2B5EF4-FFF2-40B4-BE49-F238E27FC236}">
                  <a16:creationId xmlns:a16="http://schemas.microsoft.com/office/drawing/2014/main" id="{9BBCA8E1-B37D-4781-B925-33EC491DB436}"/>
                </a:ext>
              </a:extLst>
            </p:cNvPr>
            <p:cNvSpPr txBox="1"/>
            <p:nvPr/>
          </p:nvSpPr>
          <p:spPr>
            <a:xfrm>
              <a:off x="3193527" y="1593959"/>
              <a:ext cx="1586970" cy="45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4472C4"/>
                  </a:solidFill>
                  <a:latin typeface="Calibri" panose="020F0502020204030204"/>
                </a:rPr>
                <a:t>Propulsion™ LTE, LMR Console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AFC751-097E-4796-B35A-5A4B3C05A1C1}"/>
              </a:ext>
            </a:extLst>
          </p:cNvPr>
          <p:cNvCxnSpPr>
            <a:cxnSpLocks/>
          </p:cNvCxnSpPr>
          <p:nvPr/>
        </p:nvCxnSpPr>
        <p:spPr>
          <a:xfrm>
            <a:off x="5715296" y="3789892"/>
            <a:ext cx="1312519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2A297A-0F2E-465B-8676-D2D453DBC25A}"/>
              </a:ext>
            </a:extLst>
          </p:cNvPr>
          <p:cNvCxnSpPr>
            <a:cxnSpLocks/>
            <a:stCxn id="41" idx="42"/>
            <a:endCxn id="29" idx="3"/>
          </p:cNvCxnSpPr>
          <p:nvPr/>
        </p:nvCxnSpPr>
        <p:spPr>
          <a:xfrm flipH="1" flipV="1">
            <a:off x="2782891" y="3126512"/>
            <a:ext cx="2255539" cy="504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62">
            <a:extLst>
              <a:ext uri="{FF2B5EF4-FFF2-40B4-BE49-F238E27FC236}">
                <a16:creationId xmlns:a16="http://schemas.microsoft.com/office/drawing/2014/main" id="{FC00F741-3B99-4BE9-B719-416487AD5D69}"/>
              </a:ext>
            </a:extLst>
          </p:cNvPr>
          <p:cNvSpPr txBox="1"/>
          <p:nvPr/>
        </p:nvSpPr>
        <p:spPr>
          <a:xfrm>
            <a:off x="636379" y="2930725"/>
            <a:ext cx="97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P25  Portable Radios</a:t>
            </a:r>
          </a:p>
        </p:txBody>
      </p:sp>
      <p:sp>
        <p:nvSpPr>
          <p:cNvPr id="22" name="TextBox 63">
            <a:extLst>
              <a:ext uri="{FF2B5EF4-FFF2-40B4-BE49-F238E27FC236}">
                <a16:creationId xmlns:a16="http://schemas.microsoft.com/office/drawing/2014/main" id="{1159C85B-952A-47A7-8C48-BC48EB05B214}"/>
              </a:ext>
            </a:extLst>
          </p:cNvPr>
          <p:cNvSpPr txBox="1"/>
          <p:nvPr/>
        </p:nvSpPr>
        <p:spPr>
          <a:xfrm>
            <a:off x="690642" y="4653364"/>
            <a:ext cx="858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DMR, P25, NXDN  Portable Radios</a:t>
            </a:r>
          </a:p>
        </p:txBody>
      </p:sp>
      <p:pic>
        <p:nvPicPr>
          <p:cNvPr id="24" name="Picture 23" descr="Flash Sign Thunder Yellow. Royalty Free Cliparts, Vectors, And Stock  Illustration. Image 87121484.">
            <a:extLst>
              <a:ext uri="{FF2B5EF4-FFF2-40B4-BE49-F238E27FC236}">
                <a16:creationId xmlns:a16="http://schemas.microsoft.com/office/drawing/2014/main" id="{6B7C8A3A-15FC-498A-A192-1B95226E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0091">
            <a:off x="1521777" y="2640307"/>
            <a:ext cx="276549" cy="5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8">
            <a:extLst>
              <a:ext uri="{FF2B5EF4-FFF2-40B4-BE49-F238E27FC236}">
                <a16:creationId xmlns:a16="http://schemas.microsoft.com/office/drawing/2014/main" id="{49B0E656-65EF-44F0-B5A9-2EFBF2625E90}"/>
              </a:ext>
            </a:extLst>
          </p:cNvPr>
          <p:cNvSpPr txBox="1"/>
          <p:nvPr/>
        </p:nvSpPr>
        <p:spPr>
          <a:xfrm>
            <a:off x="6849393" y="3890010"/>
            <a:ext cx="85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LTE Router</a:t>
            </a:r>
          </a:p>
        </p:txBody>
      </p:sp>
      <p:sp>
        <p:nvSpPr>
          <p:cNvPr id="59" name="TextBox 18">
            <a:extLst>
              <a:ext uri="{FF2B5EF4-FFF2-40B4-BE49-F238E27FC236}">
                <a16:creationId xmlns:a16="http://schemas.microsoft.com/office/drawing/2014/main" id="{4D35574B-E96F-04A3-4E2F-68A0F8E973CF}"/>
              </a:ext>
            </a:extLst>
          </p:cNvPr>
          <p:cNvSpPr txBox="1"/>
          <p:nvPr/>
        </p:nvSpPr>
        <p:spPr>
          <a:xfrm>
            <a:off x="3438729" y="3438659"/>
            <a:ext cx="100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Intelligent</a:t>
            </a:r>
            <a:r>
              <a:rPr lang="en-US" sz="1200" dirty="0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Connections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ED4A79-7EF1-4E62-A9E1-2CD8907D1D14}"/>
              </a:ext>
            </a:extLst>
          </p:cNvPr>
          <p:cNvGrpSpPr/>
          <p:nvPr/>
        </p:nvGrpSpPr>
        <p:grpSpPr>
          <a:xfrm>
            <a:off x="4833957" y="5156473"/>
            <a:ext cx="1594430" cy="1321759"/>
            <a:chOff x="2761347" y="5308882"/>
            <a:chExt cx="1420404" cy="1121359"/>
          </a:xfrm>
        </p:grpSpPr>
        <p:pic>
          <p:nvPicPr>
            <p:cNvPr id="32" name="Picture 3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11DE8CC-7F2A-4D33-AF74-E3BA93A88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148" y="5308882"/>
              <a:ext cx="1076802" cy="8083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2C86C3-1C51-4F30-8D92-530D7EDAFA1D}"/>
                </a:ext>
              </a:extLst>
            </p:cNvPr>
            <p:cNvSpPr txBox="1"/>
            <p:nvPr/>
          </p:nvSpPr>
          <p:spPr>
            <a:xfrm>
              <a:off x="2761347" y="6038572"/>
              <a:ext cx="1420404" cy="391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4472C4"/>
                  </a:solidFill>
                  <a:latin typeface="Calibri" panose="020F0502020204030204"/>
                </a:rPr>
                <a:t>ICE™ with L3Harris Mobile Radios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AB959C-6F29-4BC0-99B4-888C43352277}"/>
              </a:ext>
            </a:extLst>
          </p:cNvPr>
          <p:cNvCxnSpPr>
            <a:cxnSpLocks/>
          </p:cNvCxnSpPr>
          <p:nvPr/>
        </p:nvCxnSpPr>
        <p:spPr>
          <a:xfrm>
            <a:off x="5609076" y="3894045"/>
            <a:ext cx="0" cy="1295332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8A9527C-F0D5-4D2C-967F-FADB1CC33BA9}"/>
              </a:ext>
            </a:extLst>
          </p:cNvPr>
          <p:cNvGrpSpPr/>
          <p:nvPr/>
        </p:nvGrpSpPr>
        <p:grpSpPr>
          <a:xfrm>
            <a:off x="4990496" y="3200401"/>
            <a:ext cx="1365407" cy="882327"/>
            <a:chOff x="4416658" y="3226421"/>
            <a:chExt cx="1591462" cy="958577"/>
          </a:xfrm>
        </p:grpSpPr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92A23AC6-1F3B-4DA6-A6C5-4E218BDB8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658" y="3226421"/>
              <a:ext cx="1591462" cy="958577"/>
            </a:xfrm>
            <a:custGeom>
              <a:avLst/>
              <a:gdLst>
                <a:gd name="T0" fmla="*/ 1355 w 2934"/>
                <a:gd name="T1" fmla="*/ 3 h 1943"/>
                <a:gd name="T2" fmla="*/ 1484 w 2934"/>
                <a:gd name="T3" fmla="*/ 26 h 1943"/>
                <a:gd name="T4" fmla="*/ 1603 w 2934"/>
                <a:gd name="T5" fmla="*/ 71 h 1943"/>
                <a:gd name="T6" fmla="*/ 1713 w 2934"/>
                <a:gd name="T7" fmla="*/ 136 h 1943"/>
                <a:gd name="T8" fmla="*/ 1808 w 2934"/>
                <a:gd name="T9" fmla="*/ 218 h 1943"/>
                <a:gd name="T10" fmla="*/ 1889 w 2934"/>
                <a:gd name="T11" fmla="*/ 314 h 1943"/>
                <a:gd name="T12" fmla="*/ 1952 w 2934"/>
                <a:gd name="T13" fmla="*/ 425 h 1943"/>
                <a:gd name="T14" fmla="*/ 2018 w 2934"/>
                <a:gd name="T15" fmla="*/ 479 h 1943"/>
                <a:gd name="T16" fmla="*/ 2116 w 2934"/>
                <a:gd name="T17" fmla="*/ 480 h 1943"/>
                <a:gd name="T18" fmla="*/ 2220 w 2934"/>
                <a:gd name="T19" fmla="*/ 504 h 1943"/>
                <a:gd name="T20" fmla="*/ 2314 w 2934"/>
                <a:gd name="T21" fmla="*/ 550 h 1943"/>
                <a:gd name="T22" fmla="*/ 2395 w 2934"/>
                <a:gd name="T23" fmla="*/ 615 h 1943"/>
                <a:gd name="T24" fmla="*/ 2460 w 2934"/>
                <a:gd name="T25" fmla="*/ 696 h 1943"/>
                <a:gd name="T26" fmla="*/ 2506 w 2934"/>
                <a:gd name="T27" fmla="*/ 790 h 1943"/>
                <a:gd name="T28" fmla="*/ 2530 w 2934"/>
                <a:gd name="T29" fmla="*/ 894 h 1943"/>
                <a:gd name="T30" fmla="*/ 2533 w 2934"/>
                <a:gd name="T31" fmla="*/ 965 h 1943"/>
                <a:gd name="T32" fmla="*/ 2583 w 2934"/>
                <a:gd name="T33" fmla="*/ 993 h 1943"/>
                <a:gd name="T34" fmla="*/ 2680 w 2934"/>
                <a:gd name="T35" fmla="*/ 1032 h 1943"/>
                <a:gd name="T36" fmla="*/ 2765 w 2934"/>
                <a:gd name="T37" fmla="*/ 1089 h 1943"/>
                <a:gd name="T38" fmla="*/ 2835 w 2934"/>
                <a:gd name="T39" fmla="*/ 1164 h 1943"/>
                <a:gd name="T40" fmla="*/ 2888 w 2934"/>
                <a:gd name="T41" fmla="*/ 1252 h 1943"/>
                <a:gd name="T42" fmla="*/ 2923 w 2934"/>
                <a:gd name="T43" fmla="*/ 1351 h 1943"/>
                <a:gd name="T44" fmla="*/ 2934 w 2934"/>
                <a:gd name="T45" fmla="*/ 1458 h 1943"/>
                <a:gd name="T46" fmla="*/ 2922 w 2934"/>
                <a:gd name="T47" fmla="*/ 1569 h 1943"/>
                <a:gd name="T48" fmla="*/ 2885 w 2934"/>
                <a:gd name="T49" fmla="*/ 1672 h 1943"/>
                <a:gd name="T50" fmla="*/ 2828 w 2934"/>
                <a:gd name="T51" fmla="*/ 1761 h 1943"/>
                <a:gd name="T52" fmla="*/ 2753 w 2934"/>
                <a:gd name="T53" fmla="*/ 1836 h 1943"/>
                <a:gd name="T54" fmla="*/ 2663 w 2934"/>
                <a:gd name="T55" fmla="*/ 1894 h 1943"/>
                <a:gd name="T56" fmla="*/ 2561 w 2934"/>
                <a:gd name="T57" fmla="*/ 1930 h 1943"/>
                <a:gd name="T58" fmla="*/ 2450 w 2934"/>
                <a:gd name="T59" fmla="*/ 1943 h 1943"/>
                <a:gd name="T60" fmla="*/ 577 w 2934"/>
                <a:gd name="T61" fmla="*/ 1940 h 1943"/>
                <a:gd name="T62" fmla="*/ 451 w 2934"/>
                <a:gd name="T63" fmla="*/ 1914 h 1943"/>
                <a:gd name="T64" fmla="*/ 336 w 2934"/>
                <a:gd name="T65" fmla="*/ 1865 h 1943"/>
                <a:gd name="T66" fmla="*/ 233 w 2934"/>
                <a:gd name="T67" fmla="*/ 1796 h 1943"/>
                <a:gd name="T68" fmla="*/ 146 w 2934"/>
                <a:gd name="T69" fmla="*/ 1708 h 1943"/>
                <a:gd name="T70" fmla="*/ 77 w 2934"/>
                <a:gd name="T71" fmla="*/ 1606 h 1943"/>
                <a:gd name="T72" fmla="*/ 28 w 2934"/>
                <a:gd name="T73" fmla="*/ 1491 h 1943"/>
                <a:gd name="T74" fmla="*/ 3 w 2934"/>
                <a:gd name="T75" fmla="*/ 1366 h 1943"/>
                <a:gd name="T76" fmla="*/ 0 w 2934"/>
                <a:gd name="T77" fmla="*/ 1296 h 1943"/>
                <a:gd name="T78" fmla="*/ 0 w 2934"/>
                <a:gd name="T79" fmla="*/ 1264 h 1943"/>
                <a:gd name="T80" fmla="*/ 11 w 2934"/>
                <a:gd name="T81" fmla="*/ 1175 h 1943"/>
                <a:gd name="T82" fmla="*/ 47 w 2934"/>
                <a:gd name="T83" fmla="*/ 1057 h 1943"/>
                <a:gd name="T84" fmla="*/ 103 w 2934"/>
                <a:gd name="T85" fmla="*/ 949 h 1943"/>
                <a:gd name="T86" fmla="*/ 180 w 2934"/>
                <a:gd name="T87" fmla="*/ 854 h 1943"/>
                <a:gd name="T88" fmla="*/ 271 w 2934"/>
                <a:gd name="T89" fmla="*/ 775 h 1943"/>
                <a:gd name="T90" fmla="*/ 377 w 2934"/>
                <a:gd name="T91" fmla="*/ 714 h 1943"/>
                <a:gd name="T92" fmla="*/ 494 w 2934"/>
                <a:gd name="T93" fmla="*/ 675 h 1943"/>
                <a:gd name="T94" fmla="*/ 565 w 2934"/>
                <a:gd name="T95" fmla="*/ 598 h 1943"/>
                <a:gd name="T96" fmla="*/ 600 w 2934"/>
                <a:gd name="T97" fmla="*/ 475 h 1943"/>
                <a:gd name="T98" fmla="*/ 655 w 2934"/>
                <a:gd name="T99" fmla="*/ 362 h 1943"/>
                <a:gd name="T100" fmla="*/ 728 w 2934"/>
                <a:gd name="T101" fmla="*/ 259 h 1943"/>
                <a:gd name="T102" fmla="*/ 816 w 2934"/>
                <a:gd name="T103" fmla="*/ 172 h 1943"/>
                <a:gd name="T104" fmla="*/ 918 w 2934"/>
                <a:gd name="T105" fmla="*/ 100 h 1943"/>
                <a:gd name="T106" fmla="*/ 1032 w 2934"/>
                <a:gd name="T107" fmla="*/ 45 h 1943"/>
                <a:gd name="T108" fmla="*/ 1156 w 2934"/>
                <a:gd name="T109" fmla="*/ 12 h 1943"/>
                <a:gd name="T110" fmla="*/ 1287 w 2934"/>
                <a:gd name="T111" fmla="*/ 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4" h="1943">
                  <a:moveTo>
                    <a:pt x="1287" y="0"/>
                  </a:moveTo>
                  <a:lnTo>
                    <a:pt x="1355" y="3"/>
                  </a:lnTo>
                  <a:lnTo>
                    <a:pt x="1420" y="12"/>
                  </a:lnTo>
                  <a:lnTo>
                    <a:pt x="1484" y="26"/>
                  </a:lnTo>
                  <a:lnTo>
                    <a:pt x="1544" y="46"/>
                  </a:lnTo>
                  <a:lnTo>
                    <a:pt x="1603" y="71"/>
                  </a:lnTo>
                  <a:lnTo>
                    <a:pt x="1660" y="102"/>
                  </a:lnTo>
                  <a:lnTo>
                    <a:pt x="1713" y="136"/>
                  </a:lnTo>
                  <a:lnTo>
                    <a:pt x="1762" y="175"/>
                  </a:lnTo>
                  <a:lnTo>
                    <a:pt x="1808" y="218"/>
                  </a:lnTo>
                  <a:lnTo>
                    <a:pt x="1851" y="265"/>
                  </a:lnTo>
                  <a:lnTo>
                    <a:pt x="1889" y="314"/>
                  </a:lnTo>
                  <a:lnTo>
                    <a:pt x="1924" y="369"/>
                  </a:lnTo>
                  <a:lnTo>
                    <a:pt x="1952" y="425"/>
                  </a:lnTo>
                  <a:lnTo>
                    <a:pt x="1977" y="484"/>
                  </a:lnTo>
                  <a:lnTo>
                    <a:pt x="2018" y="479"/>
                  </a:lnTo>
                  <a:lnTo>
                    <a:pt x="2061" y="477"/>
                  </a:lnTo>
                  <a:lnTo>
                    <a:pt x="2116" y="480"/>
                  </a:lnTo>
                  <a:lnTo>
                    <a:pt x="2170" y="489"/>
                  </a:lnTo>
                  <a:lnTo>
                    <a:pt x="2220" y="504"/>
                  </a:lnTo>
                  <a:lnTo>
                    <a:pt x="2269" y="524"/>
                  </a:lnTo>
                  <a:lnTo>
                    <a:pt x="2314" y="550"/>
                  </a:lnTo>
                  <a:lnTo>
                    <a:pt x="2356" y="580"/>
                  </a:lnTo>
                  <a:lnTo>
                    <a:pt x="2395" y="615"/>
                  </a:lnTo>
                  <a:lnTo>
                    <a:pt x="2429" y="654"/>
                  </a:lnTo>
                  <a:lnTo>
                    <a:pt x="2460" y="696"/>
                  </a:lnTo>
                  <a:lnTo>
                    <a:pt x="2486" y="742"/>
                  </a:lnTo>
                  <a:lnTo>
                    <a:pt x="2506" y="790"/>
                  </a:lnTo>
                  <a:lnTo>
                    <a:pt x="2522" y="841"/>
                  </a:lnTo>
                  <a:lnTo>
                    <a:pt x="2530" y="894"/>
                  </a:lnTo>
                  <a:lnTo>
                    <a:pt x="2534" y="949"/>
                  </a:lnTo>
                  <a:lnTo>
                    <a:pt x="2533" y="965"/>
                  </a:lnTo>
                  <a:lnTo>
                    <a:pt x="2531" y="980"/>
                  </a:lnTo>
                  <a:lnTo>
                    <a:pt x="2583" y="993"/>
                  </a:lnTo>
                  <a:lnTo>
                    <a:pt x="2633" y="1010"/>
                  </a:lnTo>
                  <a:lnTo>
                    <a:pt x="2680" y="1032"/>
                  </a:lnTo>
                  <a:lnTo>
                    <a:pt x="2724" y="1059"/>
                  </a:lnTo>
                  <a:lnTo>
                    <a:pt x="2765" y="1089"/>
                  </a:lnTo>
                  <a:lnTo>
                    <a:pt x="2801" y="1125"/>
                  </a:lnTo>
                  <a:lnTo>
                    <a:pt x="2835" y="1164"/>
                  </a:lnTo>
                  <a:lnTo>
                    <a:pt x="2864" y="1207"/>
                  </a:lnTo>
                  <a:lnTo>
                    <a:pt x="2888" y="1252"/>
                  </a:lnTo>
                  <a:lnTo>
                    <a:pt x="2908" y="1300"/>
                  </a:lnTo>
                  <a:lnTo>
                    <a:pt x="2923" y="1351"/>
                  </a:lnTo>
                  <a:lnTo>
                    <a:pt x="2932" y="1404"/>
                  </a:lnTo>
                  <a:lnTo>
                    <a:pt x="2934" y="1458"/>
                  </a:lnTo>
                  <a:lnTo>
                    <a:pt x="2931" y="1515"/>
                  </a:lnTo>
                  <a:lnTo>
                    <a:pt x="2922" y="1569"/>
                  </a:lnTo>
                  <a:lnTo>
                    <a:pt x="2906" y="1621"/>
                  </a:lnTo>
                  <a:lnTo>
                    <a:pt x="2885" y="1672"/>
                  </a:lnTo>
                  <a:lnTo>
                    <a:pt x="2859" y="1718"/>
                  </a:lnTo>
                  <a:lnTo>
                    <a:pt x="2828" y="1761"/>
                  </a:lnTo>
                  <a:lnTo>
                    <a:pt x="2793" y="1801"/>
                  </a:lnTo>
                  <a:lnTo>
                    <a:pt x="2753" y="1836"/>
                  </a:lnTo>
                  <a:lnTo>
                    <a:pt x="2710" y="1868"/>
                  </a:lnTo>
                  <a:lnTo>
                    <a:pt x="2663" y="1894"/>
                  </a:lnTo>
                  <a:lnTo>
                    <a:pt x="2614" y="1915"/>
                  </a:lnTo>
                  <a:lnTo>
                    <a:pt x="2561" y="1930"/>
                  </a:lnTo>
                  <a:lnTo>
                    <a:pt x="2507" y="1940"/>
                  </a:lnTo>
                  <a:lnTo>
                    <a:pt x="2450" y="1943"/>
                  </a:lnTo>
                  <a:lnTo>
                    <a:pt x="643" y="1943"/>
                  </a:lnTo>
                  <a:lnTo>
                    <a:pt x="577" y="1940"/>
                  </a:lnTo>
                  <a:lnTo>
                    <a:pt x="513" y="1929"/>
                  </a:lnTo>
                  <a:lnTo>
                    <a:pt x="451" y="1914"/>
                  </a:lnTo>
                  <a:lnTo>
                    <a:pt x="392" y="1893"/>
                  </a:lnTo>
                  <a:lnTo>
                    <a:pt x="336" y="1865"/>
                  </a:lnTo>
                  <a:lnTo>
                    <a:pt x="283" y="1833"/>
                  </a:lnTo>
                  <a:lnTo>
                    <a:pt x="233" y="1796"/>
                  </a:lnTo>
                  <a:lnTo>
                    <a:pt x="187" y="1754"/>
                  </a:lnTo>
                  <a:lnTo>
                    <a:pt x="146" y="1708"/>
                  </a:lnTo>
                  <a:lnTo>
                    <a:pt x="109" y="1659"/>
                  </a:lnTo>
                  <a:lnTo>
                    <a:pt x="77" y="1606"/>
                  </a:lnTo>
                  <a:lnTo>
                    <a:pt x="50" y="1550"/>
                  </a:lnTo>
                  <a:lnTo>
                    <a:pt x="28" y="1491"/>
                  </a:lnTo>
                  <a:lnTo>
                    <a:pt x="12" y="1430"/>
                  </a:lnTo>
                  <a:lnTo>
                    <a:pt x="3" y="1366"/>
                  </a:lnTo>
                  <a:lnTo>
                    <a:pt x="0" y="1300"/>
                  </a:lnTo>
                  <a:lnTo>
                    <a:pt x="0" y="1296"/>
                  </a:lnTo>
                  <a:lnTo>
                    <a:pt x="0" y="1292"/>
                  </a:lnTo>
                  <a:lnTo>
                    <a:pt x="0" y="1264"/>
                  </a:lnTo>
                  <a:lnTo>
                    <a:pt x="3" y="1239"/>
                  </a:lnTo>
                  <a:lnTo>
                    <a:pt x="11" y="1175"/>
                  </a:lnTo>
                  <a:lnTo>
                    <a:pt x="27" y="1115"/>
                  </a:lnTo>
                  <a:lnTo>
                    <a:pt x="47" y="1057"/>
                  </a:lnTo>
                  <a:lnTo>
                    <a:pt x="73" y="1001"/>
                  </a:lnTo>
                  <a:lnTo>
                    <a:pt x="103" y="949"/>
                  </a:lnTo>
                  <a:lnTo>
                    <a:pt x="139" y="900"/>
                  </a:lnTo>
                  <a:lnTo>
                    <a:pt x="180" y="854"/>
                  </a:lnTo>
                  <a:lnTo>
                    <a:pt x="224" y="812"/>
                  </a:lnTo>
                  <a:lnTo>
                    <a:pt x="271" y="775"/>
                  </a:lnTo>
                  <a:lnTo>
                    <a:pt x="322" y="743"/>
                  </a:lnTo>
                  <a:lnTo>
                    <a:pt x="377" y="714"/>
                  </a:lnTo>
                  <a:lnTo>
                    <a:pt x="434" y="691"/>
                  </a:lnTo>
                  <a:lnTo>
                    <a:pt x="494" y="675"/>
                  </a:lnTo>
                  <a:lnTo>
                    <a:pt x="557" y="663"/>
                  </a:lnTo>
                  <a:lnTo>
                    <a:pt x="565" y="598"/>
                  </a:lnTo>
                  <a:lnTo>
                    <a:pt x="580" y="535"/>
                  </a:lnTo>
                  <a:lnTo>
                    <a:pt x="600" y="475"/>
                  </a:lnTo>
                  <a:lnTo>
                    <a:pt x="625" y="417"/>
                  </a:lnTo>
                  <a:lnTo>
                    <a:pt x="655" y="362"/>
                  </a:lnTo>
                  <a:lnTo>
                    <a:pt x="689" y="309"/>
                  </a:lnTo>
                  <a:lnTo>
                    <a:pt x="728" y="259"/>
                  </a:lnTo>
                  <a:lnTo>
                    <a:pt x="770" y="214"/>
                  </a:lnTo>
                  <a:lnTo>
                    <a:pt x="816" y="172"/>
                  </a:lnTo>
                  <a:lnTo>
                    <a:pt x="865" y="133"/>
                  </a:lnTo>
                  <a:lnTo>
                    <a:pt x="918" y="100"/>
                  </a:lnTo>
                  <a:lnTo>
                    <a:pt x="974" y="70"/>
                  </a:lnTo>
                  <a:lnTo>
                    <a:pt x="1032" y="45"/>
                  </a:lnTo>
                  <a:lnTo>
                    <a:pt x="1093" y="26"/>
                  </a:lnTo>
                  <a:lnTo>
                    <a:pt x="1156" y="12"/>
                  </a:lnTo>
                  <a:lnTo>
                    <a:pt x="1221" y="3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81B0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C15EB2-404C-423A-A2EF-DF0E285AE92A}"/>
                </a:ext>
              </a:extLst>
            </p:cNvPr>
            <p:cNvSpPr txBox="1"/>
            <p:nvPr/>
          </p:nvSpPr>
          <p:spPr>
            <a:xfrm>
              <a:off x="4613684" y="3569815"/>
              <a:ext cx="1199883" cy="468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IntelliLink</a:t>
              </a:r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ea typeface="HGGothicE" panose="020B0909000000000000" pitchFamily="49" charset="-128"/>
                  <a:cs typeface="Arial" panose="020B0604020202020204" pitchFamily="34" charset="0"/>
                </a:rPr>
                <a:t>™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ea typeface="HGGothicE" panose="020B0909000000000000" pitchFamily="49" charset="-128"/>
                  <a:cs typeface="Arial" panose="020B0604020202020204" pitchFamily="34" charset="0"/>
                </a:rPr>
                <a:t>Interworking</a:t>
              </a:r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9D034C-8924-5F3E-CFC4-DF014976ED06}"/>
              </a:ext>
            </a:extLst>
          </p:cNvPr>
          <p:cNvGrpSpPr/>
          <p:nvPr/>
        </p:nvGrpSpPr>
        <p:grpSpPr>
          <a:xfrm>
            <a:off x="2993673" y="4858148"/>
            <a:ext cx="1614713" cy="1212749"/>
            <a:chOff x="832695" y="5197731"/>
            <a:chExt cx="1129035" cy="8803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E77418-B408-4FA2-A856-4BB31A22C2B0}"/>
                </a:ext>
              </a:extLst>
            </p:cNvPr>
            <p:cNvSpPr txBox="1"/>
            <p:nvPr/>
          </p:nvSpPr>
          <p:spPr>
            <a:xfrm>
              <a:off x="832695" y="5742950"/>
              <a:ext cx="1129035" cy="33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4472C4"/>
                  </a:solidFill>
                  <a:latin typeface="Calibri" panose="020F0502020204030204"/>
                </a:rPr>
                <a:t>GO-KIT with Propulsion™ Console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5AA36B7-5611-464C-93C5-A0DE79CCED53}"/>
                </a:ext>
              </a:extLst>
            </p:cNvPr>
            <p:cNvGrpSpPr/>
            <p:nvPr/>
          </p:nvGrpSpPr>
          <p:grpSpPr>
            <a:xfrm>
              <a:off x="945209" y="5197731"/>
              <a:ext cx="907869" cy="550123"/>
              <a:chOff x="2538020" y="1819870"/>
              <a:chExt cx="4937832" cy="336173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AED62CF-CF88-4B9A-A2D3-FFC8BE659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7021" y="1905000"/>
                <a:ext cx="3688206" cy="3276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8844CDD-1BDF-4F5F-9EB0-1EA5375AA083}"/>
                  </a:ext>
                </a:extLst>
              </p:cNvPr>
              <p:cNvSpPr/>
              <p:nvPr/>
            </p:nvSpPr>
            <p:spPr>
              <a:xfrm rot="276838">
                <a:off x="6390282" y="1885052"/>
                <a:ext cx="820257" cy="1666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477DB73-5F47-4C73-A902-4EFCA7D330A2}"/>
                  </a:ext>
                </a:extLst>
              </p:cNvPr>
              <p:cNvSpPr/>
              <p:nvPr/>
            </p:nvSpPr>
            <p:spPr>
              <a:xfrm rot="19498223">
                <a:off x="6655595" y="3126229"/>
                <a:ext cx="820257" cy="1666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7AC55B8-7B3D-437A-80A9-56A4D896A725}"/>
                  </a:ext>
                </a:extLst>
              </p:cNvPr>
              <p:cNvSpPr/>
              <p:nvPr/>
            </p:nvSpPr>
            <p:spPr>
              <a:xfrm rot="21278912">
                <a:off x="2835954" y="1819870"/>
                <a:ext cx="820257" cy="1794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9BE2FAD-2E27-426D-9FC3-BF632B241E78}"/>
                  </a:ext>
                </a:extLst>
              </p:cNvPr>
              <p:cNvSpPr/>
              <p:nvPr/>
            </p:nvSpPr>
            <p:spPr>
              <a:xfrm rot="2106048">
                <a:off x="2538020" y="3126407"/>
                <a:ext cx="820257" cy="1666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7272B1-782E-4833-A980-8D6160089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3070" y="5901338"/>
            <a:ext cx="1828800" cy="804262"/>
          </a:xfrm>
          <a:prstGeom prst="rect">
            <a:avLst/>
          </a:prstGeom>
        </p:spPr>
      </p:pic>
      <p:pic>
        <p:nvPicPr>
          <p:cNvPr id="64" name="Picture 63" descr="Flash Sign Thunder Yellow. Royalty Free Cliparts, Vectors, And Stock  Illustration. Image 87121484.">
            <a:extLst>
              <a:ext uri="{FF2B5EF4-FFF2-40B4-BE49-F238E27FC236}">
                <a16:creationId xmlns:a16="http://schemas.microsoft.com/office/drawing/2014/main" id="{D7746A60-4396-CC4A-D7FF-0AB02985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0388">
            <a:off x="1509207" y="3837996"/>
            <a:ext cx="276549" cy="5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1B13C7-6F8E-51DF-063D-FA5E9020F2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916" y="2184087"/>
            <a:ext cx="262789" cy="7774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CB2763-5972-902B-2A09-9081D3F914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322" y="3894046"/>
            <a:ext cx="258812" cy="765651"/>
          </a:xfrm>
          <a:prstGeom prst="rect">
            <a:avLst/>
          </a:prstGeom>
        </p:spPr>
      </p:pic>
      <p:sp>
        <p:nvSpPr>
          <p:cNvPr id="39" name="TextBox 61">
            <a:extLst>
              <a:ext uri="{FF2B5EF4-FFF2-40B4-BE49-F238E27FC236}">
                <a16:creationId xmlns:a16="http://schemas.microsoft.com/office/drawing/2014/main" id="{041556DF-4A6F-A6F1-6080-2D596073D255}"/>
              </a:ext>
            </a:extLst>
          </p:cNvPr>
          <p:cNvSpPr txBox="1"/>
          <p:nvPr/>
        </p:nvSpPr>
        <p:spPr>
          <a:xfrm>
            <a:off x="1804645" y="2375552"/>
            <a:ext cx="121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L3Harris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XL200 Multi-band Mobile </a:t>
            </a:r>
            <a:r>
              <a:rPr lang="en-US" sz="1200" dirty="0">
                <a:solidFill>
                  <a:srgbClr val="4472C4"/>
                </a:solidFill>
                <a:latin typeface="Calibri" panose="020F0502020204030204"/>
              </a:rPr>
              <a:t>Radio </a:t>
            </a:r>
          </a:p>
        </p:txBody>
      </p:sp>
      <p:sp>
        <p:nvSpPr>
          <p:cNvPr id="40" name="TextBox 60">
            <a:extLst>
              <a:ext uri="{FF2B5EF4-FFF2-40B4-BE49-F238E27FC236}">
                <a16:creationId xmlns:a16="http://schemas.microsoft.com/office/drawing/2014/main" id="{C0568333-0655-9472-0CFD-56C13B18AB1C}"/>
              </a:ext>
            </a:extLst>
          </p:cNvPr>
          <p:cNvSpPr txBox="1"/>
          <p:nvPr/>
        </p:nvSpPr>
        <p:spPr>
          <a:xfrm>
            <a:off x="1901731" y="4147300"/>
            <a:ext cx="104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Kenwood Multi-mode Mobile Radio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D9A1594-BADC-B813-A63C-FC9D2BBC5B6C}"/>
              </a:ext>
            </a:extLst>
          </p:cNvPr>
          <p:cNvGrpSpPr/>
          <p:nvPr/>
        </p:nvGrpSpPr>
        <p:grpSpPr>
          <a:xfrm>
            <a:off x="10300521" y="2276947"/>
            <a:ext cx="1218248" cy="492776"/>
            <a:chOff x="7265175" y="2496065"/>
            <a:chExt cx="1218248" cy="492776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2E3FF3E0-0B8E-49B1-AC21-1AB9D1379B19}"/>
                </a:ext>
              </a:extLst>
            </p:cNvPr>
            <p:cNvSpPr txBox="1"/>
            <p:nvPr/>
          </p:nvSpPr>
          <p:spPr>
            <a:xfrm>
              <a:off x="7448717" y="2527176"/>
              <a:ext cx="1034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4472C4"/>
                  </a:solidFill>
                  <a:latin typeface="Calibri" panose="020F0502020204030204"/>
                </a:rPr>
                <a:t>FirstNet PTT Users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812C16C-2F0D-E14F-F268-985CB3380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65175" y="2496065"/>
              <a:ext cx="256513" cy="492776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299BDDCB-8F6B-1FC1-33EB-9C254695DC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82335">
            <a:off x="7653909" y="3534537"/>
            <a:ext cx="690540" cy="420019"/>
          </a:xfrm>
          <a:prstGeom prst="rect">
            <a:avLst/>
          </a:prstGeom>
        </p:spPr>
      </p:pic>
      <p:sp>
        <p:nvSpPr>
          <p:cNvPr id="68" name="Cloud">
            <a:extLst>
              <a:ext uri="{FF2B5EF4-FFF2-40B4-BE49-F238E27FC236}">
                <a16:creationId xmlns:a16="http://schemas.microsoft.com/office/drawing/2014/main" id="{366DD9BC-7D70-343D-E03D-822E17F69736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329938" y="3886201"/>
            <a:ext cx="1589007" cy="10627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rgbClr val="4472C4"/>
                </a:solidFill>
                <a:latin typeface="Calibri" panose="020F0502020204030204"/>
              </a:rPr>
              <a:t>SouthernLinc</a:t>
            </a:r>
            <a:endParaRPr lang="en-US" sz="1200" b="1" dirty="0">
              <a:solidFill>
                <a:srgbClr val="4472C4"/>
              </a:solidFill>
              <a:latin typeface="Calibri" panose="020F050202020403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Network</a:t>
            </a:r>
          </a:p>
        </p:txBody>
      </p:sp>
      <p:sp>
        <p:nvSpPr>
          <p:cNvPr id="4" name="Cloud">
            <a:extLst>
              <a:ext uri="{FF2B5EF4-FFF2-40B4-BE49-F238E27FC236}">
                <a16:creationId xmlns:a16="http://schemas.microsoft.com/office/drawing/2014/main" id="{0FD04E21-2E1A-4EE5-815E-0F95EA7E0D1C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329940" y="2485628"/>
            <a:ext cx="1502481" cy="10627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</a:rPr>
              <a:t>FirstNet Network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FD0ADE-D467-94D8-721D-B87D9DC31170}"/>
              </a:ext>
            </a:extLst>
          </p:cNvPr>
          <p:cNvGrpSpPr/>
          <p:nvPr/>
        </p:nvGrpSpPr>
        <p:grpSpPr>
          <a:xfrm>
            <a:off x="10349559" y="4491932"/>
            <a:ext cx="1151801" cy="492776"/>
            <a:chOff x="7241543" y="4819119"/>
            <a:chExt cx="1253135" cy="49277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DA2CC89-3F7B-7C45-83E9-E3F1A8B2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41543" y="4819119"/>
              <a:ext cx="256513" cy="492776"/>
            </a:xfrm>
            <a:prstGeom prst="rect">
              <a:avLst/>
            </a:prstGeom>
          </p:spPr>
        </p:pic>
        <p:sp>
          <p:nvSpPr>
            <p:cNvPr id="74" name="TextBox 11">
              <a:extLst>
                <a:ext uri="{FF2B5EF4-FFF2-40B4-BE49-F238E27FC236}">
                  <a16:creationId xmlns:a16="http://schemas.microsoft.com/office/drawing/2014/main" id="{2654C231-723B-ED52-B42D-7FCE6540867B}"/>
                </a:ext>
              </a:extLst>
            </p:cNvPr>
            <p:cNvSpPr txBox="1"/>
            <p:nvPr/>
          </p:nvSpPr>
          <p:spPr>
            <a:xfrm>
              <a:off x="7456829" y="4830347"/>
              <a:ext cx="1037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4472C4"/>
                  </a:solidFill>
                  <a:latin typeface="Calibri" panose="020F0502020204030204"/>
                </a:rPr>
                <a:t>Linc </a:t>
              </a:r>
              <a:r>
                <a:rPr lang="en-US" sz="1200" b="1" dirty="0">
                  <a:solidFill>
                    <a:srgbClr val="4472C4"/>
                  </a:solidFill>
                  <a:latin typeface="Calibri" panose="020F0502020204030204"/>
                </a:rPr>
                <a:t>MCPTT Users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F540FC98-4DF4-C713-67F3-93DF2D5D47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744726">
            <a:off x="9875540" y="2519226"/>
            <a:ext cx="408561" cy="24850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0DFD298-A0F2-7F20-8DE7-450FF56CF9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461474">
            <a:off x="9972421" y="4411904"/>
            <a:ext cx="375523" cy="24850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D8CC69A-06D1-7DC9-EA39-EEF454705ADD}"/>
              </a:ext>
            </a:extLst>
          </p:cNvPr>
          <p:cNvGrpSpPr/>
          <p:nvPr/>
        </p:nvGrpSpPr>
        <p:grpSpPr>
          <a:xfrm>
            <a:off x="6659185" y="4900446"/>
            <a:ext cx="1208730" cy="898927"/>
            <a:chOff x="4738617" y="4849446"/>
            <a:chExt cx="1032522" cy="7611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43220F-B834-F1D2-5158-233652E372C7}"/>
                </a:ext>
              </a:extLst>
            </p:cNvPr>
            <p:cNvSpPr txBox="1"/>
            <p:nvPr/>
          </p:nvSpPr>
          <p:spPr>
            <a:xfrm>
              <a:off x="4738617" y="5219692"/>
              <a:ext cx="1032522" cy="39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4472C4"/>
                  </a:solidFill>
                  <a:latin typeface="Calibri" panose="020F0502020204030204"/>
                </a:rPr>
                <a:t>Tablet LMR-LTE</a:t>
              </a:r>
            </a:p>
            <a:p>
              <a:pPr lvl="0" algn="ctr">
                <a:defRPr/>
              </a:pPr>
              <a:r>
                <a:rPr lang="en-US" sz="1200" b="1" dirty="0">
                  <a:solidFill>
                    <a:srgbClr val="4472C4"/>
                  </a:solidFill>
                  <a:latin typeface="Calibri" panose="020F0502020204030204"/>
                </a:rPr>
                <a:t>USER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098327-120B-8461-9CFC-EFBF2764E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06546" y="4849446"/>
              <a:ext cx="618865" cy="40546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5B8F152-8C9B-E842-417A-4017C8AB8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117173">
            <a:off x="7400026" y="4416539"/>
            <a:ext cx="591363" cy="359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95BAA-7B1D-5D90-3AA0-A41322A05A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8268" y="3136004"/>
            <a:ext cx="175693" cy="208932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F41BF8FE-713B-0EA4-73DE-BD107655D2D4}"/>
              </a:ext>
            </a:extLst>
          </p:cNvPr>
          <p:cNvSpPr txBox="1"/>
          <p:nvPr/>
        </p:nvSpPr>
        <p:spPr>
          <a:xfrm>
            <a:off x="8617214" y="3087190"/>
            <a:ext cx="106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4472C4"/>
                </a:solidFill>
                <a:latin typeface="Calibri" panose="020F0502020204030204"/>
              </a:rPr>
              <a:t>MCPTT Server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2BF1C3-3983-4851-B328-F45DEC25CC03}"/>
              </a:ext>
            </a:extLst>
          </p:cNvPr>
          <p:cNvCxnSpPr>
            <a:cxnSpLocks/>
            <a:endCxn id="41" idx="32"/>
          </p:cNvCxnSpPr>
          <p:nvPr/>
        </p:nvCxnSpPr>
        <p:spPr>
          <a:xfrm flipV="1">
            <a:off x="4109610" y="4047308"/>
            <a:ext cx="1037252" cy="881715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124C1A5-92E5-62A9-EB7B-0708B1FA93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3271" y="2982488"/>
            <a:ext cx="749620" cy="288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74EC2D5-F608-0AF9-B7FB-6EBDE0D04A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4306" y="3844653"/>
            <a:ext cx="733438" cy="31769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2A563A2-D043-CF04-A4B7-C93D44755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2462" y="4934659"/>
            <a:ext cx="189043" cy="55924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7706E67-6455-03F1-3A8A-8D4D8C05E7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656" y="4929023"/>
            <a:ext cx="189043" cy="55924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FE672C7-4EB7-AC28-1CB6-1B8CDEE5C3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2708" y="4521969"/>
            <a:ext cx="175693" cy="208932"/>
          </a:xfrm>
          <a:prstGeom prst="rect">
            <a:avLst/>
          </a:prstGeom>
        </p:spPr>
      </p:pic>
      <p:sp>
        <p:nvSpPr>
          <p:cNvPr id="67" name="TextBox 18">
            <a:extLst>
              <a:ext uri="{FF2B5EF4-FFF2-40B4-BE49-F238E27FC236}">
                <a16:creationId xmlns:a16="http://schemas.microsoft.com/office/drawing/2014/main" id="{535D16AB-EA9B-4CF0-3DEE-E43F77CEBB32}"/>
              </a:ext>
            </a:extLst>
          </p:cNvPr>
          <p:cNvSpPr txBox="1"/>
          <p:nvPr/>
        </p:nvSpPr>
        <p:spPr>
          <a:xfrm>
            <a:off x="8662261" y="4487935"/>
            <a:ext cx="111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4472C4"/>
                </a:solidFill>
                <a:latin typeface="Calibri" panose="020F0502020204030204"/>
              </a:rPr>
              <a:t>MCPTT Server</a:t>
            </a:r>
          </a:p>
        </p:txBody>
      </p:sp>
    </p:spTree>
    <p:extLst>
      <p:ext uri="{BB962C8B-B14F-4D97-AF65-F5344CB8AC3E}">
        <p14:creationId xmlns:p14="http://schemas.microsoft.com/office/powerpoint/2010/main" val="169847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83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Catalyst Demonstration System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 Smith</dc:creator>
  <cp:lastModifiedBy>Adam Fisher</cp:lastModifiedBy>
  <cp:revision>5</cp:revision>
  <cp:lastPrinted>2023-02-27T17:20:46Z</cp:lastPrinted>
  <dcterms:created xsi:type="dcterms:W3CDTF">2023-02-27T15:30:17Z</dcterms:created>
  <dcterms:modified xsi:type="dcterms:W3CDTF">2023-03-03T13:27:04Z</dcterms:modified>
</cp:coreProperties>
</file>